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8" roundtripDataSignature="AMtx7mgC3BRp6JB/++GvOQ4ZhCdDmiq8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0" name="Google Shape;130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1" name="Google Shape;131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4" name="Google Shape;134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gif"/><Relationship Id="rId4" Type="http://schemas.openxmlformats.org/officeDocument/2006/relationships/image" Target="../media/image26.gif"/><Relationship Id="rId5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8.gif"/><Relationship Id="rId5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gif"/><Relationship Id="rId4" Type="http://schemas.openxmlformats.org/officeDocument/2006/relationships/image" Target="../media/image2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Relationship Id="rId4" Type="http://schemas.openxmlformats.org/officeDocument/2006/relationships/image" Target="../media/image11.gif"/><Relationship Id="rId5" Type="http://schemas.openxmlformats.org/officeDocument/2006/relationships/image" Target="../media/image22.gif"/><Relationship Id="rId6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gif"/><Relationship Id="rId4" Type="http://schemas.openxmlformats.org/officeDocument/2006/relationships/image" Target="../media/image3.gif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Relationship Id="rId4" Type="http://schemas.openxmlformats.org/officeDocument/2006/relationships/image" Target="../media/image11.gif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gif"/><Relationship Id="rId4" Type="http://schemas.openxmlformats.org/officeDocument/2006/relationships/image" Target="../media/image13.gif"/><Relationship Id="rId5" Type="http://schemas.openxmlformats.org/officeDocument/2006/relationships/image" Target="../media/image9.gif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Relationship Id="rId4" Type="http://schemas.openxmlformats.org/officeDocument/2006/relationships/image" Target="../media/image32.gif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Relationship Id="rId4" Type="http://schemas.openxmlformats.org/officeDocument/2006/relationships/image" Target="../media/image32.gif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gif"/><Relationship Id="rId4" Type="http://schemas.openxmlformats.org/officeDocument/2006/relationships/image" Target="../media/image13.gif"/><Relationship Id="rId5" Type="http://schemas.openxmlformats.org/officeDocument/2006/relationships/image" Target="../media/image9.gif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7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 rot="10800000">
            <a:off x="6079452" y="-1797179"/>
            <a:ext cx="15735219" cy="13881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"/>
          <p:cNvGrpSpPr/>
          <p:nvPr/>
        </p:nvGrpSpPr>
        <p:grpSpPr>
          <a:xfrm>
            <a:off x="2937371" y="2217398"/>
            <a:ext cx="12713263" cy="5786005"/>
            <a:chOff x="0" y="-88265"/>
            <a:chExt cx="16951017" cy="7714673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0" y="-88265"/>
              <a:ext cx="16951017" cy="5905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125" u="none" cap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Spotify Songs Popularity Analysis Project</a:t>
              </a:r>
              <a:endParaRPr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6181942"/>
              <a:ext cx="16951017" cy="14444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4" u="none" cap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DATA110 </a:t>
              </a:r>
              <a:endParaRPr/>
            </a:p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4" u="none" cap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Sandra Aching</a:t>
              </a:r>
              <a:endParaRPr/>
            </a:p>
          </p:txBody>
        </p:sp>
      </p:grp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-2318726" y="-376453"/>
            <a:ext cx="9743013" cy="170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 rot="-7199120">
            <a:off x="-2896988" y="-1002021"/>
            <a:ext cx="5793977" cy="5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7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/>
          <p:nvPr/>
        </p:nvSpPr>
        <p:spPr>
          <a:xfrm>
            <a:off x="16921370" y="991777"/>
            <a:ext cx="337930" cy="337930"/>
          </a:xfrm>
          <a:custGeom>
            <a:rect b="b" l="l" r="r" t="t"/>
            <a:pathLst>
              <a:path extrusionOk="0"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6" name="Google Shape;196;p10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 rot="-2932469">
            <a:off x="-2458732" y="-2682360"/>
            <a:ext cx="14388035" cy="1606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0"/>
          <p:cNvSpPr/>
          <p:nvPr/>
        </p:nvSpPr>
        <p:spPr>
          <a:xfrm>
            <a:off x="8725696" y="2159400"/>
            <a:ext cx="8778843" cy="6378106"/>
          </a:xfrm>
          <a:custGeom>
            <a:rect b="b" l="l" r="r" t="t"/>
            <a:pathLst>
              <a:path extrusionOk="0" h="6378106" w="8778843">
                <a:moveTo>
                  <a:pt x="0" y="0"/>
                </a:moveTo>
                <a:lnTo>
                  <a:pt x="8778843" y="0"/>
                </a:lnTo>
                <a:lnTo>
                  <a:pt x="8778843" y="6378107"/>
                </a:lnTo>
                <a:lnTo>
                  <a:pt x="0" y="6378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522" r="-4522" t="0"/>
            </a:stretch>
          </a:blipFill>
          <a:ln>
            <a:noFill/>
          </a:ln>
        </p:spPr>
      </p:sp>
      <p:sp>
        <p:nvSpPr>
          <p:cNvPr id="198" name="Google Shape;198;p10"/>
          <p:cNvSpPr txBox="1"/>
          <p:nvPr/>
        </p:nvSpPr>
        <p:spPr>
          <a:xfrm>
            <a:off x="4460119" y="497163"/>
            <a:ext cx="8240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of Findings</a:t>
            </a:r>
            <a:endParaRPr/>
          </a:p>
        </p:txBody>
      </p:sp>
      <p:sp>
        <p:nvSpPr>
          <p:cNvPr id="199" name="Google Shape;199;p10"/>
          <p:cNvSpPr txBox="1"/>
          <p:nvPr/>
        </p:nvSpPr>
        <p:spPr>
          <a:xfrm>
            <a:off x="732367" y="1936675"/>
            <a:ext cx="6677100" cy="7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156" lvl="1" marL="71031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0"/>
              <a:buFont typeface="Arial"/>
              <a:buChar char="•"/>
            </a:pPr>
            <a:r>
              <a:rPr b="0" i="0" lang="en-US" sz="32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Popularity distribution shows variability over the years, with some outliers in the distribution</a:t>
            </a:r>
            <a:endParaRPr/>
          </a:p>
          <a:p>
            <a:pPr indent="-355156" lvl="1" marL="71031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0"/>
              <a:buFont typeface="Arial"/>
              <a:buChar char="•"/>
            </a:pPr>
            <a:r>
              <a:rPr b="0" i="0" lang="en-US" sz="32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positive relationship between loudness and popularity suggests that louder songs tend to be more popular</a:t>
            </a:r>
            <a:endParaRPr/>
          </a:p>
          <a:p>
            <a:pPr indent="-355156" lvl="1" marL="71031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0"/>
              <a:buFont typeface="Arial"/>
              <a:buChar char="•"/>
            </a:pPr>
            <a:r>
              <a:rPr b="0" i="0" lang="en-US" sz="32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weak relationship between valence and popularity indicates that valence does not affect a song’s popularity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889712" y="-423652"/>
            <a:ext cx="11467938" cy="2012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1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 flipH="1">
            <a:off x="-1378933" y="8342980"/>
            <a:ext cx="10522933" cy="24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/>
        </p:nvSpPr>
        <p:spPr>
          <a:xfrm>
            <a:off x="0" y="508000"/>
            <a:ext cx="160491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 and Future Considerations</a:t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2238750" y="3429004"/>
            <a:ext cx="13810500" cy="54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156" lvl="1" marL="71031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0"/>
              <a:buFont typeface="Arial"/>
              <a:buChar char="•"/>
            </a:pPr>
            <a:r>
              <a:rPr b="0" i="0" lang="en-US" sz="32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Correlation: </a:t>
            </a:r>
            <a:endParaRPr/>
          </a:p>
          <a:p>
            <a:pPr indent="-473540" lvl="2" marL="142062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0"/>
              <a:buFont typeface="Arial"/>
              <a:buChar char="⚬"/>
            </a:pPr>
            <a:r>
              <a:rPr b="0" i="0" lang="en-US" sz="32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Valence and popularity show no correlation, suggesting the need for further analysis of other attributes</a:t>
            </a:r>
            <a:endParaRPr/>
          </a:p>
          <a:p>
            <a:pPr indent="-355156" lvl="1" marL="71031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0"/>
              <a:buFont typeface="Arial"/>
              <a:buChar char="•"/>
            </a:pPr>
            <a:r>
              <a:rPr b="0" i="0" lang="en-US" sz="32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Enhancement: </a:t>
            </a:r>
            <a:endParaRPr/>
          </a:p>
          <a:p>
            <a:pPr indent="-473540" lvl="2" marL="142062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0"/>
              <a:buFont typeface="Arial"/>
              <a:buChar char="⚬"/>
            </a:pPr>
            <a:r>
              <a:rPr b="0" i="0" lang="en-US" sz="32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Collecting more recent data could provide additional insights</a:t>
            </a:r>
            <a:endParaRPr/>
          </a:p>
          <a:p>
            <a:pPr indent="-355156" lvl="1" marL="71031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0"/>
              <a:buFont typeface="Arial"/>
              <a:buChar char="•"/>
            </a:pPr>
            <a:r>
              <a:rPr b="0" i="0" lang="en-US" sz="32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 Data: </a:t>
            </a:r>
            <a:endParaRPr/>
          </a:p>
          <a:p>
            <a:pPr indent="-473540" lvl="2" marL="142062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0"/>
              <a:buFont typeface="Arial"/>
              <a:buChar char="⚬"/>
            </a:pPr>
            <a:r>
              <a:rPr b="0" i="0" lang="en-US" sz="32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Findings data for the number of streams for the songs may enhance the analysis of song popularity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7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2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 rot="-6481524">
            <a:off x="-5112611" y="-2789595"/>
            <a:ext cx="14212948" cy="1586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2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 rot="8540967">
            <a:off x="11045685" y="-4839949"/>
            <a:ext cx="8031035" cy="8016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2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 rot="-3311130">
            <a:off x="14790428" y="6444896"/>
            <a:ext cx="5413008" cy="562680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2"/>
          <p:cNvSpPr/>
          <p:nvPr/>
        </p:nvSpPr>
        <p:spPr>
          <a:xfrm>
            <a:off x="4271247" y="3339446"/>
            <a:ext cx="8883833" cy="5918854"/>
          </a:xfrm>
          <a:custGeom>
            <a:rect b="b" l="l" r="r" t="t"/>
            <a:pathLst>
              <a:path extrusionOk="0" h="5918854" w="8883833">
                <a:moveTo>
                  <a:pt x="0" y="0"/>
                </a:moveTo>
                <a:lnTo>
                  <a:pt x="8883833" y="0"/>
                </a:lnTo>
                <a:lnTo>
                  <a:pt x="8883833" y="5918854"/>
                </a:lnTo>
                <a:lnTo>
                  <a:pt x="0" y="59188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12"/>
          <p:cNvSpPr txBox="1"/>
          <p:nvPr/>
        </p:nvSpPr>
        <p:spPr>
          <a:xfrm>
            <a:off x="393700" y="1187986"/>
            <a:ext cx="1623060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E4E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1028700" y="4165274"/>
            <a:ext cx="6780460" cy="1856440"/>
            <a:chOff x="0" y="-133350"/>
            <a:chExt cx="9040614" cy="2475254"/>
          </a:xfrm>
        </p:grpSpPr>
        <p:sp>
          <p:nvSpPr>
            <p:cNvPr id="99" name="Google Shape;99;p2"/>
            <p:cNvSpPr txBox="1"/>
            <p:nvPr/>
          </p:nvSpPr>
          <p:spPr>
            <a:xfrm>
              <a:off x="0" y="-133350"/>
              <a:ext cx="9040614" cy="1543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999" u="none" cap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Agenda</a:t>
              </a:r>
              <a:endParaRPr/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0" y="1662031"/>
              <a:ext cx="9040614" cy="679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Topics that will be covered</a:t>
              </a:r>
              <a:endParaRPr/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9809000" y="2776259"/>
            <a:ext cx="6907145" cy="868440"/>
            <a:chOff x="0" y="0"/>
            <a:chExt cx="9209527" cy="1157920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1124235" cy="1157920"/>
            </a:xfrm>
            <a:custGeom>
              <a:rect b="b" l="l" r="r" t="t"/>
              <a:pathLst>
                <a:path extrusionOk="0"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3" name="Google Shape;103;p2"/>
            <p:cNvSpPr txBox="1"/>
            <p:nvPr/>
          </p:nvSpPr>
          <p:spPr>
            <a:xfrm>
              <a:off x="1634311" y="166209"/>
              <a:ext cx="7575216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Introduction</a:t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351305" y="380417"/>
              <a:ext cx="421625" cy="339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2B2B2B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9809000" y="4064940"/>
            <a:ext cx="6907145" cy="868440"/>
            <a:chOff x="0" y="0"/>
            <a:chExt cx="9209527" cy="1157920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1634311" y="166209"/>
              <a:ext cx="7575216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EDA Process and Insights</a:t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0" y="0"/>
              <a:ext cx="1124235" cy="1157920"/>
            </a:xfrm>
            <a:custGeom>
              <a:rect b="b" l="l" r="r" t="t"/>
              <a:pathLst>
                <a:path extrusionOk="0"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8" name="Google Shape;108;p2"/>
            <p:cNvSpPr txBox="1"/>
            <p:nvPr/>
          </p:nvSpPr>
          <p:spPr>
            <a:xfrm>
              <a:off x="351305" y="380417"/>
              <a:ext cx="421625" cy="339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2B2B2B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endParaRPr/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9809000" y="5353620"/>
            <a:ext cx="6907145" cy="868440"/>
            <a:chOff x="0" y="0"/>
            <a:chExt cx="9209527" cy="1157920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1634311" y="166209"/>
              <a:ext cx="7575216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Summary of Findings</a:t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0" y="0"/>
              <a:ext cx="1124235" cy="1157920"/>
            </a:xfrm>
            <a:custGeom>
              <a:rect b="b" l="l" r="r" t="t"/>
              <a:pathLst>
                <a:path extrusionOk="0"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2" name="Google Shape;112;p2"/>
            <p:cNvSpPr txBox="1"/>
            <p:nvPr/>
          </p:nvSpPr>
          <p:spPr>
            <a:xfrm>
              <a:off x="351305" y="380417"/>
              <a:ext cx="421625" cy="339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2B2B2B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/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9809000" y="6505021"/>
            <a:ext cx="6907145" cy="1057276"/>
            <a:chOff x="0" y="-114300"/>
            <a:chExt cx="9209527" cy="1409701"/>
          </a:xfrm>
        </p:grpSpPr>
        <p:sp>
          <p:nvSpPr>
            <p:cNvPr id="114" name="Google Shape;114;p2"/>
            <p:cNvSpPr txBox="1"/>
            <p:nvPr/>
          </p:nvSpPr>
          <p:spPr>
            <a:xfrm>
              <a:off x="1634311" y="-114300"/>
              <a:ext cx="7575216" cy="1409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Recommendations and Future Considerations</a:t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0" y="68741"/>
              <a:ext cx="1124235" cy="1157920"/>
            </a:xfrm>
            <a:custGeom>
              <a:rect b="b" l="l" r="r" t="t"/>
              <a:pathLst>
                <a:path extrusionOk="0"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6" name="Google Shape;116;p2"/>
            <p:cNvSpPr txBox="1"/>
            <p:nvPr/>
          </p:nvSpPr>
          <p:spPr>
            <a:xfrm>
              <a:off x="351305" y="449157"/>
              <a:ext cx="421625" cy="339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2B2B2B"/>
                  </a:solidFill>
                  <a:latin typeface="Times"/>
                  <a:ea typeface="Times"/>
                  <a:cs typeface="Times"/>
                  <a:sym typeface="Times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7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 rot="3203220">
            <a:off x="10055853" y="-265970"/>
            <a:ext cx="11814494" cy="1246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 rot="-5741405">
            <a:off x="8316155" y="8504485"/>
            <a:ext cx="4865516" cy="616878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/>
          <p:nvPr/>
        </p:nvSpPr>
        <p:spPr>
          <a:xfrm>
            <a:off x="1028700" y="877106"/>
            <a:ext cx="2543820" cy="2539194"/>
          </a:xfrm>
          <a:custGeom>
            <a:rect b="b" l="l" r="r" t="t"/>
            <a:pathLst>
              <a:path extrusionOk="0" h="2539194" w="2543820">
                <a:moveTo>
                  <a:pt x="0" y="0"/>
                </a:moveTo>
                <a:lnTo>
                  <a:pt x="2543820" y="0"/>
                </a:lnTo>
                <a:lnTo>
                  <a:pt x="2543820" y="2539194"/>
                </a:lnTo>
                <a:lnTo>
                  <a:pt x="0" y="2539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4" name="Google Shape;124;p3"/>
          <p:cNvGrpSpPr/>
          <p:nvPr/>
        </p:nvGrpSpPr>
        <p:grpSpPr>
          <a:xfrm>
            <a:off x="4370470" y="610381"/>
            <a:ext cx="9547060" cy="1981224"/>
            <a:chOff x="0" y="-133350"/>
            <a:chExt cx="12729413" cy="2641631"/>
          </a:xfrm>
        </p:grpSpPr>
        <p:sp>
          <p:nvSpPr>
            <p:cNvPr id="125" name="Google Shape;125;p3"/>
            <p:cNvSpPr txBox="1"/>
            <p:nvPr/>
          </p:nvSpPr>
          <p:spPr>
            <a:xfrm>
              <a:off x="0" y="-133350"/>
              <a:ext cx="12729413" cy="1543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999" u="none" cap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Introduction</a:t>
              </a:r>
              <a:endParaRPr/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0" y="1881960"/>
              <a:ext cx="12729413" cy="626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Spotify Songs Dataset and why it was chosen</a:t>
              </a:r>
              <a:endParaRPr/>
            </a:p>
          </p:txBody>
        </p:sp>
      </p:grpSp>
      <p:sp>
        <p:nvSpPr>
          <p:cNvPr id="127" name="Google Shape;127;p3"/>
          <p:cNvSpPr txBox="1"/>
          <p:nvPr/>
        </p:nvSpPr>
        <p:spPr>
          <a:xfrm>
            <a:off x="2300610" y="3273425"/>
            <a:ext cx="14119034" cy="4503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9750" lvl="1" marL="779501" marR="0" rtl="0" algn="l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609"/>
              <a:buFont typeface="Arial"/>
              <a:buChar char="•"/>
            </a:pPr>
            <a:r>
              <a:rPr b="0" i="0" lang="en-US" sz="3609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Spotify is a music/audio streaming app that allows its users to access a variety of songs and podcasts</a:t>
            </a:r>
            <a:endParaRPr/>
          </a:p>
          <a:p>
            <a:pPr indent="-389750" lvl="1" marL="779501" marR="0" rtl="0" algn="l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609"/>
              <a:buFont typeface="Arial"/>
              <a:buChar char="•"/>
            </a:pPr>
            <a:r>
              <a:rPr b="0" i="0" lang="en-US" sz="3609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was provided by Professor Rachel</a:t>
            </a:r>
            <a:endParaRPr/>
          </a:p>
          <a:p>
            <a:pPr indent="-389750" lvl="1" marL="779501" marR="0" rtl="0" algn="l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609"/>
              <a:buFont typeface="Arial"/>
              <a:buChar char="•"/>
            </a:pPr>
            <a:r>
              <a:rPr b="0" i="0" lang="en-US" sz="3609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includes attributes and features of 2000 songs from the years 1998-2020 </a:t>
            </a:r>
            <a:endParaRPr/>
          </a:p>
          <a:p>
            <a:pPr indent="-389750" lvl="1" marL="779501" marR="0" rtl="0" algn="l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609"/>
              <a:buFont typeface="Arial"/>
              <a:buChar char="•"/>
            </a:pPr>
            <a:r>
              <a:rPr b="0" i="0" lang="en-US" sz="3609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 interest in understanding how attributes of a song affect a song’s popularity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7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/>
        </p:nvSpPr>
        <p:spPr>
          <a:xfrm>
            <a:off x="3545317" y="433388"/>
            <a:ext cx="11197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 Process and Insights</a:t>
            </a:r>
            <a:endParaRPr/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-4810715" y="2950641"/>
            <a:ext cx="9621431" cy="978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9720163">
            <a:off x="12600387" y="-3298660"/>
            <a:ext cx="8670039" cy="865472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>
            <a:off x="10429325" y="2164425"/>
            <a:ext cx="7262825" cy="6897299"/>
          </a:xfrm>
          <a:custGeom>
            <a:rect b="b" l="l" r="r" t="t"/>
            <a:pathLst>
              <a:path extrusionOk="0"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4"/>
          <p:cNvSpPr txBox="1"/>
          <p:nvPr/>
        </p:nvSpPr>
        <p:spPr>
          <a:xfrm>
            <a:off x="987984" y="1839120"/>
            <a:ext cx="8792100" cy="10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746" lvl="1" marL="735492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406"/>
              <a:buFont typeface="Arial"/>
              <a:buChar char="•"/>
            </a:pPr>
            <a:r>
              <a:rPr b="0" i="0" lang="en-US" sz="3406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Exploration:</a:t>
            </a:r>
            <a:endParaRPr/>
          </a:p>
          <a:p>
            <a:pPr indent="-490328" lvl="2" marL="1470985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406"/>
              <a:buFont typeface="Arial"/>
              <a:buChar char="⚬"/>
            </a:pPr>
            <a:r>
              <a:rPr b="0" i="0" lang="en-US" sz="3406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Loaded dataset; observed first few rows and identified attributes.</a:t>
            </a:r>
            <a:endParaRPr/>
          </a:p>
          <a:p>
            <a:pPr indent="-367746" lvl="1" marL="735492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406"/>
              <a:buFont typeface="Arial"/>
              <a:buChar char="•"/>
            </a:pPr>
            <a:r>
              <a:rPr b="0" i="0" lang="en-US" sz="3406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Overview:</a:t>
            </a:r>
            <a:endParaRPr/>
          </a:p>
          <a:p>
            <a:pPr indent="-490328" lvl="2" marL="1470985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406"/>
              <a:buFont typeface="Arial"/>
              <a:buChar char="⚬"/>
            </a:pPr>
            <a:r>
              <a:rPr b="0" i="0" lang="en-US" sz="3406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Shape: 2000 rows, 18 columns.</a:t>
            </a:r>
            <a:endParaRPr/>
          </a:p>
          <a:p>
            <a:pPr indent="-490328" lvl="2" marL="1470985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406"/>
              <a:buFont typeface="Arial"/>
              <a:buChar char="⚬"/>
            </a:pPr>
            <a:r>
              <a:rPr b="0" i="0" lang="en-US" sz="3406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types: Predominantly numerical.</a:t>
            </a:r>
            <a:endParaRPr/>
          </a:p>
          <a:p>
            <a:pPr indent="-367746" lvl="1" marL="735492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406"/>
              <a:buFont typeface="Arial"/>
              <a:buChar char="•"/>
            </a:pPr>
            <a:r>
              <a:rPr b="0" i="0" lang="en-US" sz="3406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Missing Values:</a:t>
            </a:r>
            <a:endParaRPr/>
          </a:p>
          <a:p>
            <a:pPr indent="-490328" lvl="2" marL="1470985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406"/>
              <a:buFont typeface="Arial"/>
              <a:buChar char="⚬"/>
            </a:pPr>
            <a:r>
              <a:rPr b="0" i="0" lang="en-US" sz="3406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Checked for nulls; found no missing values.</a:t>
            </a:r>
            <a:endParaRPr/>
          </a:p>
          <a:p>
            <a:pPr indent="-367746" lvl="1" marL="735492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406"/>
              <a:buFont typeface="Arial"/>
              <a:buChar char="•"/>
            </a:pPr>
            <a:r>
              <a:rPr b="0" i="0" lang="en-US" sz="3406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Relationships:</a:t>
            </a:r>
            <a:endParaRPr/>
          </a:p>
          <a:p>
            <a:pPr indent="-490328" lvl="2" marL="1470985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406"/>
              <a:buFont typeface="Arial"/>
              <a:buChar char="⚬"/>
            </a:pPr>
            <a:r>
              <a:rPr b="0" i="0" lang="en-US" sz="3406" u="none" cap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pairplot for variable analysis.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6" u="none" cap="none" strike="noStrike">
              <a:solidFill>
                <a:srgbClr val="2B2B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6" u="none" cap="none" strike="noStrike">
              <a:solidFill>
                <a:srgbClr val="2B2B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6" u="none" cap="none" strike="noStrike">
              <a:solidFill>
                <a:srgbClr val="2B2B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7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 rot="-1425796">
            <a:off x="-5153605" y="-3855776"/>
            <a:ext cx="17005599" cy="1898368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10385620" y="2384628"/>
            <a:ext cx="6450347" cy="6502874"/>
          </a:xfrm>
          <a:custGeom>
            <a:rect b="b" l="l" r="r" t="t"/>
            <a:pathLst>
              <a:path extrusionOk="0" h="6502874" w="6450347">
                <a:moveTo>
                  <a:pt x="0" y="0"/>
                </a:moveTo>
                <a:lnTo>
                  <a:pt x="6450347" y="0"/>
                </a:lnTo>
                <a:lnTo>
                  <a:pt x="6450347" y="6502874"/>
                </a:lnTo>
                <a:lnTo>
                  <a:pt x="0" y="6502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7148" r="-4162" t="0"/>
            </a:stretch>
          </a:blipFill>
          <a:ln>
            <a:noFill/>
          </a:ln>
        </p:spPr>
      </p:sp>
      <p:sp>
        <p:nvSpPr>
          <p:cNvPr id="147" name="Google Shape;147;p5"/>
          <p:cNvSpPr txBox="1"/>
          <p:nvPr/>
        </p:nvSpPr>
        <p:spPr>
          <a:xfrm>
            <a:off x="1864758" y="490220"/>
            <a:ext cx="14166652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 Process and Insights Continued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876240" y="2402459"/>
            <a:ext cx="7886760" cy="571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2349" lvl="1" marL="86469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5"/>
              <a:buFont typeface="Arial"/>
              <a:buChar char="•"/>
            </a:pPr>
            <a:r>
              <a:rPr b="0" i="0" lang="en-US" sz="4005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Focused on:</a:t>
            </a:r>
            <a:endParaRPr/>
          </a:p>
          <a:p>
            <a:pPr indent="-576465" lvl="2" marL="172939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5"/>
              <a:buFont typeface="Arial"/>
              <a:buChar char="⚬"/>
            </a:pPr>
            <a:r>
              <a:rPr b="0" i="0" lang="en-US" sz="4005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Loudness vs. Popularity</a:t>
            </a:r>
            <a:endParaRPr/>
          </a:p>
          <a:p>
            <a:pPr indent="-576465" lvl="2" marL="172939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5"/>
              <a:buFont typeface="Arial"/>
              <a:buChar char="⚬"/>
            </a:pPr>
            <a:r>
              <a:rPr b="0" i="0" lang="en-US" sz="4005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Valence vs. Popularity</a:t>
            </a:r>
            <a:endParaRPr/>
          </a:p>
          <a:p>
            <a:pPr indent="-432349" lvl="1" marL="86469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5"/>
              <a:buFont typeface="Arial"/>
              <a:buChar char="•"/>
            </a:pPr>
            <a:r>
              <a:rPr b="0" i="0" lang="en-US" sz="4005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Analysis:</a:t>
            </a:r>
            <a:endParaRPr/>
          </a:p>
          <a:p>
            <a:pPr indent="-576465" lvl="2" marL="172939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5"/>
              <a:buFont typeface="Arial"/>
              <a:buChar char="⚬"/>
            </a:pPr>
            <a:r>
              <a:rPr b="0" i="0" lang="en-US" sz="4005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 plot: Song distribution by year.</a:t>
            </a:r>
            <a:endParaRPr/>
          </a:p>
          <a:p>
            <a:pPr indent="-576465" lvl="2" marL="172939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5"/>
              <a:buFont typeface="Arial"/>
              <a:buChar char="⚬"/>
            </a:pPr>
            <a:r>
              <a:rPr b="0" i="0" lang="en-US" sz="4005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Box plot: Popularity distribution over time.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7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6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-1984385" y="719730"/>
            <a:ext cx="19770751" cy="182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 rot="-3982960">
            <a:off x="13745551" y="-3705176"/>
            <a:ext cx="5352514" cy="741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 rot="-1644077">
            <a:off x="16162301" y="-1063836"/>
            <a:ext cx="5468057" cy="610803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/>
          <p:nvPr/>
        </p:nvSpPr>
        <p:spPr>
          <a:xfrm>
            <a:off x="844499" y="2727228"/>
            <a:ext cx="9204363" cy="6828655"/>
          </a:xfrm>
          <a:custGeom>
            <a:rect b="b" l="l" r="r" t="t"/>
            <a:pathLst>
              <a:path extrusionOk="0" h="6828655" w="9204363">
                <a:moveTo>
                  <a:pt x="0" y="0"/>
                </a:moveTo>
                <a:lnTo>
                  <a:pt x="9204363" y="0"/>
                </a:lnTo>
                <a:lnTo>
                  <a:pt x="9204363" y="6828655"/>
                </a:lnTo>
                <a:lnTo>
                  <a:pt x="0" y="6828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63" l="0" r="-432" t="-763"/>
            </a:stretch>
          </a:blipFill>
          <a:ln>
            <a:noFill/>
          </a:ln>
        </p:spPr>
      </p:sp>
      <p:sp>
        <p:nvSpPr>
          <p:cNvPr id="157" name="Google Shape;157;p6"/>
          <p:cNvSpPr txBox="1"/>
          <p:nvPr/>
        </p:nvSpPr>
        <p:spPr>
          <a:xfrm>
            <a:off x="10590162" y="3184689"/>
            <a:ext cx="7196204" cy="378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2759" lvl="1" marL="76551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45"/>
              <a:buFont typeface="Arial"/>
              <a:buChar char="•"/>
            </a:pPr>
            <a:r>
              <a:rPr b="0" i="0" lang="en-US" sz="3545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Displays songs by year </a:t>
            </a:r>
            <a:endParaRPr/>
          </a:p>
          <a:p>
            <a:pPr indent="-382759" lvl="1" marL="76551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45"/>
              <a:buFont typeface="Arial"/>
              <a:buChar char="•"/>
            </a:pPr>
            <a:r>
              <a:rPr b="0" i="0" lang="en-US" sz="3545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distribution is somewhat evenly spread out and shows the year ranges from 1998-2020</a:t>
            </a:r>
            <a:endParaRPr/>
          </a:p>
          <a:p>
            <a:pPr indent="-382759" lvl="1" marL="76551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45"/>
              <a:buFont typeface="Arial"/>
              <a:buChar char="•"/>
            </a:pPr>
            <a:r>
              <a:rPr b="0" i="0" lang="en-US" sz="3545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2012 was the year that had the highest count for the songs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1864758" y="490220"/>
            <a:ext cx="14166652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 Process and Insights Continued</a:t>
            </a:r>
            <a:endParaRPr/>
          </a:p>
        </p:txBody>
      </p:sp>
      <p:sp>
        <p:nvSpPr>
          <p:cNvPr id="159" name="Google Shape;159;p6"/>
          <p:cNvSpPr txBox="1"/>
          <p:nvPr/>
        </p:nvSpPr>
        <p:spPr>
          <a:xfrm>
            <a:off x="8398818" y="1674495"/>
            <a:ext cx="1490365" cy="689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Barplot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7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2868523" y="2438918"/>
            <a:ext cx="10541077" cy="10522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463659" y="-599139"/>
            <a:ext cx="5865675" cy="52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312287" y="2543331"/>
            <a:ext cx="10097925" cy="7069434"/>
          </a:xfrm>
          <a:custGeom>
            <a:rect b="b" l="l" r="r" t="t"/>
            <a:pathLst>
              <a:path extrusionOk="0" h="7069434" w="10097925">
                <a:moveTo>
                  <a:pt x="0" y="0"/>
                </a:moveTo>
                <a:lnTo>
                  <a:pt x="10097925" y="0"/>
                </a:lnTo>
                <a:lnTo>
                  <a:pt x="10097925" y="7069435"/>
                </a:lnTo>
                <a:lnTo>
                  <a:pt x="0" y="7069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316" l="-8851" r="-8418" t="-7355"/>
            </a:stretch>
          </a:blipFill>
          <a:ln>
            <a:noFill/>
          </a:ln>
        </p:spPr>
      </p:sp>
      <p:sp>
        <p:nvSpPr>
          <p:cNvPr id="167" name="Google Shape;167;p7"/>
          <p:cNvSpPr txBox="1"/>
          <p:nvPr/>
        </p:nvSpPr>
        <p:spPr>
          <a:xfrm>
            <a:off x="1864758" y="490220"/>
            <a:ext cx="14166652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 Process and Insights Continued</a:t>
            </a:r>
            <a:endParaRPr/>
          </a:p>
        </p:txBody>
      </p:sp>
      <p:sp>
        <p:nvSpPr>
          <p:cNvPr id="168" name="Google Shape;168;p7"/>
          <p:cNvSpPr txBox="1"/>
          <p:nvPr/>
        </p:nvSpPr>
        <p:spPr>
          <a:xfrm>
            <a:off x="8360643" y="1674495"/>
            <a:ext cx="1566714" cy="689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Boxplot</a:t>
            </a:r>
            <a:endParaRPr/>
          </a:p>
        </p:txBody>
      </p:sp>
      <p:sp>
        <p:nvSpPr>
          <p:cNvPr id="169" name="Google Shape;169;p7"/>
          <p:cNvSpPr txBox="1"/>
          <p:nvPr/>
        </p:nvSpPr>
        <p:spPr>
          <a:xfrm>
            <a:off x="10914254" y="3036306"/>
            <a:ext cx="6866903" cy="4807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5244" lvl="1" marL="730488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3"/>
              <a:buFont typeface="Arial"/>
              <a:buChar char="•"/>
            </a:pPr>
            <a:r>
              <a:rPr b="0" i="0" lang="en-US" sz="3383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Displays the popularity distribution over time</a:t>
            </a:r>
            <a:endParaRPr/>
          </a:p>
          <a:p>
            <a:pPr indent="-365244" lvl="1" marL="730488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3"/>
              <a:buFont typeface="Arial"/>
              <a:buChar char="•"/>
            </a:pPr>
            <a:r>
              <a:rPr b="0" i="0" lang="en-US" sz="3383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year that had the highest popularity was 2013 based on the boxplot distribution</a:t>
            </a:r>
            <a:endParaRPr/>
          </a:p>
          <a:p>
            <a:pPr indent="-365244" lvl="1" marL="730488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3"/>
              <a:buFont typeface="Arial"/>
              <a:buChar char="•"/>
            </a:pPr>
            <a:r>
              <a:rPr b="0" i="0" lang="en-US" sz="3383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the popularity distributions have outliers from each year with low popularity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7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2868523" y="2438918"/>
            <a:ext cx="10541077" cy="10522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463659" y="-599139"/>
            <a:ext cx="5865675" cy="52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/>
          <p:nvPr/>
        </p:nvSpPr>
        <p:spPr>
          <a:xfrm>
            <a:off x="556158" y="2438918"/>
            <a:ext cx="9101949" cy="6953462"/>
          </a:xfrm>
          <a:custGeom>
            <a:rect b="b" l="l" r="r" t="t"/>
            <a:pathLst>
              <a:path extrusionOk="0" h="6953462" w="9101949">
                <a:moveTo>
                  <a:pt x="0" y="0"/>
                </a:moveTo>
                <a:lnTo>
                  <a:pt x="9101949" y="0"/>
                </a:lnTo>
                <a:lnTo>
                  <a:pt x="9101949" y="6953462"/>
                </a:lnTo>
                <a:lnTo>
                  <a:pt x="0" y="6953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929" r="-928" t="0"/>
            </a:stretch>
          </a:blipFill>
          <a:ln>
            <a:noFill/>
          </a:ln>
        </p:spPr>
      </p:sp>
      <p:sp>
        <p:nvSpPr>
          <p:cNvPr id="177" name="Google Shape;177;p8"/>
          <p:cNvSpPr txBox="1"/>
          <p:nvPr/>
        </p:nvSpPr>
        <p:spPr>
          <a:xfrm>
            <a:off x="1864758" y="490220"/>
            <a:ext cx="14166652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 Process and Insights Continued</a:t>
            </a:r>
            <a:endParaRPr/>
          </a:p>
        </p:txBody>
      </p:sp>
      <p:sp>
        <p:nvSpPr>
          <p:cNvPr id="178" name="Google Shape;178;p8"/>
          <p:cNvSpPr txBox="1"/>
          <p:nvPr/>
        </p:nvSpPr>
        <p:spPr>
          <a:xfrm>
            <a:off x="8072661" y="1674495"/>
            <a:ext cx="2142679" cy="689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Scatterplot</a:t>
            </a:r>
            <a:endParaRPr/>
          </a:p>
        </p:txBody>
      </p:sp>
      <p:sp>
        <p:nvSpPr>
          <p:cNvPr id="179" name="Google Shape;179;p8"/>
          <p:cNvSpPr txBox="1"/>
          <p:nvPr/>
        </p:nvSpPr>
        <p:spPr>
          <a:xfrm>
            <a:off x="10605284" y="3005870"/>
            <a:ext cx="6654016" cy="4652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3920" lvl="1" marL="707842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Char char="•"/>
            </a:pPr>
            <a:r>
              <a:rPr b="0" i="0" lang="en-US" sz="327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Displays the relationship between loudness and popularity</a:t>
            </a:r>
            <a:endParaRPr/>
          </a:p>
          <a:p>
            <a:pPr indent="-353920" lvl="1" marL="707842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Char char="•"/>
            </a:pPr>
            <a:r>
              <a:rPr b="0" i="0" lang="en-US" sz="327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positive relationship between loudness and popularity</a:t>
            </a:r>
            <a:endParaRPr/>
          </a:p>
          <a:p>
            <a:pPr indent="-353920" lvl="1" marL="707842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Char char="•"/>
            </a:pPr>
            <a:r>
              <a:rPr b="0" i="0" lang="en-US" sz="327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cluster of outliers towards the bottom of the graph indicating other factors also affect a song’s popularity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7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9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-2511451" y="1028700"/>
            <a:ext cx="19770751" cy="182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 rot="-3982960">
            <a:off x="13745551" y="-3705176"/>
            <a:ext cx="5352514" cy="741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 rot="-1644077">
            <a:off x="16162301" y="-1063836"/>
            <a:ext cx="5468057" cy="610803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1028700" y="2658136"/>
            <a:ext cx="8804461" cy="6603346"/>
          </a:xfrm>
          <a:custGeom>
            <a:rect b="b" l="l" r="r" t="t"/>
            <a:pathLst>
              <a:path extrusionOk="0" h="6603346" w="8804461">
                <a:moveTo>
                  <a:pt x="0" y="0"/>
                </a:moveTo>
                <a:lnTo>
                  <a:pt x="8804461" y="0"/>
                </a:lnTo>
                <a:lnTo>
                  <a:pt x="8804461" y="6603345"/>
                </a:lnTo>
                <a:lnTo>
                  <a:pt x="0" y="6603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9"/>
          <p:cNvSpPr txBox="1"/>
          <p:nvPr/>
        </p:nvSpPr>
        <p:spPr>
          <a:xfrm>
            <a:off x="1864758" y="490220"/>
            <a:ext cx="14166652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 Process and Insights Continued</a:t>
            </a:r>
            <a:endParaRPr/>
          </a:p>
        </p:txBody>
      </p:sp>
      <p:sp>
        <p:nvSpPr>
          <p:cNvPr id="189" name="Google Shape;189;p9"/>
          <p:cNvSpPr txBox="1"/>
          <p:nvPr/>
        </p:nvSpPr>
        <p:spPr>
          <a:xfrm>
            <a:off x="10605284" y="3175203"/>
            <a:ext cx="6654016" cy="5229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3920" lvl="1" marL="707842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Char char="•"/>
            </a:pPr>
            <a:r>
              <a:rPr b="0" i="0" lang="en-US" sz="327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Displays the relationship between valence and popularity</a:t>
            </a:r>
            <a:endParaRPr/>
          </a:p>
          <a:p>
            <a:pPr indent="-353920" lvl="1" marL="707842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Char char="•"/>
            </a:pPr>
            <a:r>
              <a:rPr b="0" i="0" lang="en-US" sz="327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scatterplot indicates there is likely no correlation between valence and popularity</a:t>
            </a:r>
            <a:endParaRPr/>
          </a:p>
          <a:p>
            <a:pPr indent="-353920" lvl="1" marL="707842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Char char="•"/>
            </a:pPr>
            <a:r>
              <a:rPr b="0" i="0" lang="en-US" sz="327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cluster of outliers towards the bottom of the graph indicating other factors also affect a song’s popularity</a:t>
            </a:r>
            <a:endParaRPr/>
          </a:p>
        </p:txBody>
      </p:sp>
      <p:sp>
        <p:nvSpPr>
          <p:cNvPr id="190" name="Google Shape;190;p9"/>
          <p:cNvSpPr txBox="1"/>
          <p:nvPr/>
        </p:nvSpPr>
        <p:spPr>
          <a:xfrm>
            <a:off x="8072661" y="1674495"/>
            <a:ext cx="2142679" cy="689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Scatterplot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